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6" r:id="rId3"/>
    <p:sldId id="258" r:id="rId4"/>
    <p:sldId id="267" r:id="rId5"/>
    <p:sldId id="269" r:id="rId6"/>
    <p:sldId id="265" r:id="rId7"/>
    <p:sldId id="272" r:id="rId8"/>
    <p:sldId id="271" r:id="rId9"/>
    <p:sldId id="263" r:id="rId10"/>
    <p:sldId id="264" r:id="rId11"/>
    <p:sldId id="268" r:id="rId12"/>
    <p:sldId id="274" r:id="rId13"/>
    <p:sldId id="275" r:id="rId14"/>
    <p:sldId id="273" r:id="rId15"/>
    <p:sldId id="266" r:id="rId16"/>
    <p:sldId id="270" r:id="rId17"/>
    <p:sldId id="259" r:id="rId18"/>
    <p:sldId id="260"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585"/>
  </p:normalViewPr>
  <p:slideViewPr>
    <p:cSldViewPr>
      <p:cViewPr varScale="1">
        <p:scale>
          <a:sx n="89" d="100"/>
          <a:sy n="89" d="100"/>
        </p:scale>
        <p:origin x="880"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050A62-24E1-CC45-AE20-C3DCA8EE6CB1}" type="datetimeFigureOut">
              <a:rPr lang="en-US" smtClean="0"/>
              <a:t>4/24/17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F6762-C0D7-9847-A87C-3CF17E4D9892}" type="slidenum">
              <a:rPr lang="en-US" smtClean="0"/>
              <a:t>‹#›</a:t>
            </a:fld>
            <a:endParaRPr lang="en-US"/>
          </a:p>
        </p:txBody>
      </p:sp>
    </p:spTree>
    <p:extLst>
      <p:ext uri="{BB962C8B-B14F-4D97-AF65-F5344CB8AC3E}">
        <p14:creationId xmlns:p14="http://schemas.microsoft.com/office/powerpoint/2010/main" val="1481177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8ECAED3-F199-4020-9F08-1E59B8FBD58B}" type="datetimeFigureOut">
              <a:rPr lang="en-GB"/>
              <a:pPr>
                <a:defRPr/>
              </a:pPr>
              <a:t>24/04/2017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B9435BF-B443-4893-A669-DDB08DF68242}" type="slidenum">
              <a:rPr lang="en-GB" altLang="en-US"/>
              <a:pPr>
                <a:defRPr/>
              </a:pPr>
              <a:t>‹#›</a:t>
            </a:fld>
            <a:endParaRPr lang="en-GB" altLang="en-US"/>
          </a:p>
        </p:txBody>
      </p:sp>
    </p:spTree>
    <p:extLst>
      <p:ext uri="{BB962C8B-B14F-4D97-AF65-F5344CB8AC3E}">
        <p14:creationId xmlns:p14="http://schemas.microsoft.com/office/powerpoint/2010/main" val="2713155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Basil and current admin</a:t>
            </a:r>
            <a:endParaRPr lang="en-US" dirty="0"/>
          </a:p>
        </p:txBody>
      </p:sp>
      <p:sp>
        <p:nvSpPr>
          <p:cNvPr id="4" name="Slide Number Placeholder 3"/>
          <p:cNvSpPr>
            <a:spLocks noGrp="1"/>
          </p:cNvSpPr>
          <p:nvPr>
            <p:ph type="sldNum" sz="quarter" idx="10"/>
          </p:nvPr>
        </p:nvSpPr>
        <p:spPr/>
        <p:txBody>
          <a:bodyPr/>
          <a:lstStyle/>
          <a:p>
            <a:pPr>
              <a:defRPr/>
            </a:pPr>
            <a:fld id="{0B9435BF-B443-4893-A669-DDB08DF68242}" type="slidenum">
              <a:rPr lang="en-GB" altLang="en-US" smtClean="0"/>
              <a:pPr>
                <a:defRPr/>
              </a:pPr>
              <a:t>4</a:t>
            </a:fld>
            <a:endParaRPr lang="en-GB" altLang="en-US"/>
          </a:p>
        </p:txBody>
      </p:sp>
    </p:spTree>
    <p:extLst>
      <p:ext uri="{BB962C8B-B14F-4D97-AF65-F5344CB8AC3E}">
        <p14:creationId xmlns:p14="http://schemas.microsoft.com/office/powerpoint/2010/main" val="28178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C044766-C16F-41B0-91B9-0A3AC19E0195}" type="datetimeFigureOut">
              <a:rPr lang="en-GB"/>
              <a:pPr>
                <a:defRPr/>
              </a:pPr>
              <a:t>24/04/2017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9524858-DCD2-48C7-ACD6-0D6855D5E105}" type="slidenum">
              <a:rPr lang="en-GB" altLang="en-US"/>
              <a:pPr>
                <a:defRPr/>
              </a:pPr>
              <a:t>‹#›</a:t>
            </a:fld>
            <a:endParaRPr lang="en-GB" altLang="en-US"/>
          </a:p>
        </p:txBody>
      </p:sp>
    </p:spTree>
    <p:extLst>
      <p:ext uri="{BB962C8B-B14F-4D97-AF65-F5344CB8AC3E}">
        <p14:creationId xmlns:p14="http://schemas.microsoft.com/office/powerpoint/2010/main" val="379405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E4EF96C-942A-449E-A77D-B8CE8D465A41}" type="datetimeFigureOut">
              <a:rPr lang="en-GB"/>
              <a:pPr>
                <a:defRPr/>
              </a:pPr>
              <a:t>24/04/2017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EDCD9F-B7C3-495F-B3FA-70A7AB9A700D}" type="slidenum">
              <a:rPr lang="en-GB" altLang="en-US"/>
              <a:pPr>
                <a:defRPr/>
              </a:pPr>
              <a:t>‹#›</a:t>
            </a:fld>
            <a:endParaRPr lang="en-GB" altLang="en-US"/>
          </a:p>
        </p:txBody>
      </p:sp>
    </p:spTree>
    <p:extLst>
      <p:ext uri="{BB962C8B-B14F-4D97-AF65-F5344CB8AC3E}">
        <p14:creationId xmlns:p14="http://schemas.microsoft.com/office/powerpoint/2010/main" val="368789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1017F44-7B65-4429-AEF6-819D355E4B72}" type="datetimeFigureOut">
              <a:rPr lang="en-GB"/>
              <a:pPr>
                <a:defRPr/>
              </a:pPr>
              <a:t>24/04/2017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E30976F-B231-4728-BC86-AED1302FC48E}" type="slidenum">
              <a:rPr lang="en-GB" altLang="en-US"/>
              <a:pPr>
                <a:defRPr/>
              </a:pPr>
              <a:t>‹#›</a:t>
            </a:fld>
            <a:endParaRPr lang="en-GB" altLang="en-US"/>
          </a:p>
        </p:txBody>
      </p:sp>
    </p:spTree>
    <p:extLst>
      <p:ext uri="{BB962C8B-B14F-4D97-AF65-F5344CB8AC3E}">
        <p14:creationId xmlns:p14="http://schemas.microsoft.com/office/powerpoint/2010/main" val="42433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C0031E-0185-4B62-8768-BFAA289A7EF0}" type="datetimeFigureOut">
              <a:rPr lang="en-GB"/>
              <a:pPr>
                <a:defRPr/>
              </a:pPr>
              <a:t>24/04/2017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39F8C-32B0-4404-9D82-1B4A9ECEC639}" type="slidenum">
              <a:rPr lang="en-GB" altLang="en-US"/>
              <a:pPr>
                <a:defRPr/>
              </a:pPr>
              <a:t>‹#›</a:t>
            </a:fld>
            <a:endParaRPr lang="en-GB" altLang="en-US"/>
          </a:p>
        </p:txBody>
      </p:sp>
    </p:spTree>
    <p:extLst>
      <p:ext uri="{BB962C8B-B14F-4D97-AF65-F5344CB8AC3E}">
        <p14:creationId xmlns:p14="http://schemas.microsoft.com/office/powerpoint/2010/main" val="3025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6DF15B-62D3-4CA1-919A-F35CEF8E6319}" type="datetimeFigureOut">
              <a:rPr lang="en-GB"/>
              <a:pPr>
                <a:defRPr/>
              </a:pPr>
              <a:t>24/04/2017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962218-4E89-4151-9FF5-6A1E3D199C58}" type="slidenum">
              <a:rPr lang="en-GB" altLang="en-US"/>
              <a:pPr>
                <a:defRPr/>
              </a:pPr>
              <a:t>‹#›</a:t>
            </a:fld>
            <a:endParaRPr lang="en-GB" altLang="en-US"/>
          </a:p>
        </p:txBody>
      </p:sp>
    </p:spTree>
    <p:extLst>
      <p:ext uri="{BB962C8B-B14F-4D97-AF65-F5344CB8AC3E}">
        <p14:creationId xmlns:p14="http://schemas.microsoft.com/office/powerpoint/2010/main" val="360622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687E07C-9A12-41B4-A483-CD29C3082FFD}" type="datetimeFigureOut">
              <a:rPr lang="en-GB"/>
              <a:pPr>
                <a:defRPr/>
              </a:pPr>
              <a:t>24/04/2017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B3D58DC-3AFD-4969-866C-6282A899BD15}" type="slidenum">
              <a:rPr lang="en-GB" altLang="en-US"/>
              <a:pPr>
                <a:defRPr/>
              </a:pPr>
              <a:t>‹#›</a:t>
            </a:fld>
            <a:endParaRPr lang="en-GB" altLang="en-US"/>
          </a:p>
        </p:txBody>
      </p:sp>
    </p:spTree>
    <p:extLst>
      <p:ext uri="{BB962C8B-B14F-4D97-AF65-F5344CB8AC3E}">
        <p14:creationId xmlns:p14="http://schemas.microsoft.com/office/powerpoint/2010/main" val="58473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F04CB0F-72A7-4844-AE97-CBBF917ED46E}" type="datetimeFigureOut">
              <a:rPr lang="en-GB"/>
              <a:pPr>
                <a:defRPr/>
              </a:pPr>
              <a:t>24/04/2017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1CF0948-5E04-445F-B261-5D771B898A0E}" type="slidenum">
              <a:rPr lang="en-GB" altLang="en-US"/>
              <a:pPr>
                <a:defRPr/>
              </a:pPr>
              <a:t>‹#›</a:t>
            </a:fld>
            <a:endParaRPr lang="en-GB" altLang="en-US"/>
          </a:p>
        </p:txBody>
      </p:sp>
    </p:spTree>
    <p:extLst>
      <p:ext uri="{BB962C8B-B14F-4D97-AF65-F5344CB8AC3E}">
        <p14:creationId xmlns:p14="http://schemas.microsoft.com/office/powerpoint/2010/main" val="157800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411E8987-D6E0-4D4D-9027-EE5ADC553D66}" type="datetimeFigureOut">
              <a:rPr lang="en-GB"/>
              <a:pPr>
                <a:defRPr/>
              </a:pPr>
              <a:t>24/04/2017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F38C693-25E8-45F3-911B-C0549F28DD13}" type="slidenum">
              <a:rPr lang="en-GB" altLang="en-US"/>
              <a:pPr>
                <a:defRPr/>
              </a:pPr>
              <a:t>‹#›</a:t>
            </a:fld>
            <a:endParaRPr lang="en-GB" altLang="en-US"/>
          </a:p>
        </p:txBody>
      </p:sp>
    </p:spTree>
    <p:extLst>
      <p:ext uri="{BB962C8B-B14F-4D97-AF65-F5344CB8AC3E}">
        <p14:creationId xmlns:p14="http://schemas.microsoft.com/office/powerpoint/2010/main" val="2999599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92BF58-0F7F-4DFD-BDDF-43DA7A42E84D}" type="datetimeFigureOut">
              <a:rPr lang="en-GB"/>
              <a:pPr>
                <a:defRPr/>
              </a:pPr>
              <a:t>24/04/2017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FDD8934-D5A5-4703-B287-D903A71DB2DC}" type="slidenum">
              <a:rPr lang="en-GB" altLang="en-US"/>
              <a:pPr>
                <a:defRPr/>
              </a:pPr>
              <a:t>‹#›</a:t>
            </a:fld>
            <a:endParaRPr lang="en-GB" altLang="en-US"/>
          </a:p>
        </p:txBody>
      </p:sp>
    </p:spTree>
    <p:extLst>
      <p:ext uri="{BB962C8B-B14F-4D97-AF65-F5344CB8AC3E}">
        <p14:creationId xmlns:p14="http://schemas.microsoft.com/office/powerpoint/2010/main" val="170223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2B4611-6900-4726-8921-43F7B4602B82}" type="datetimeFigureOut">
              <a:rPr lang="en-GB"/>
              <a:pPr>
                <a:defRPr/>
              </a:pPr>
              <a:t>24/04/2017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4C9A19F-2C33-43F1-9085-16D1B24C88FA}" type="slidenum">
              <a:rPr lang="en-GB" altLang="en-US"/>
              <a:pPr>
                <a:defRPr/>
              </a:pPr>
              <a:t>‹#›</a:t>
            </a:fld>
            <a:endParaRPr lang="en-GB" altLang="en-US"/>
          </a:p>
        </p:txBody>
      </p:sp>
    </p:spTree>
    <p:extLst>
      <p:ext uri="{BB962C8B-B14F-4D97-AF65-F5344CB8AC3E}">
        <p14:creationId xmlns:p14="http://schemas.microsoft.com/office/powerpoint/2010/main" val="198533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247F50-5A05-408E-810A-040F5AD8E086}" type="datetimeFigureOut">
              <a:rPr lang="en-GB"/>
              <a:pPr>
                <a:defRPr/>
              </a:pPr>
              <a:t>24/04/2017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26EB7FC-22A3-489D-B1CC-844742CE23C3}" type="slidenum">
              <a:rPr lang="en-GB" altLang="en-US"/>
              <a:pPr>
                <a:defRPr/>
              </a:pPr>
              <a:t>‹#›</a:t>
            </a:fld>
            <a:endParaRPr lang="en-GB" altLang="en-US"/>
          </a:p>
        </p:txBody>
      </p:sp>
    </p:spTree>
    <p:extLst>
      <p:ext uri="{BB962C8B-B14F-4D97-AF65-F5344CB8AC3E}">
        <p14:creationId xmlns:p14="http://schemas.microsoft.com/office/powerpoint/2010/main" val="1823943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4541A66-CB21-4A59-AAE3-B590945DAEC6}" type="datetimeFigureOut">
              <a:rPr lang="en-GB"/>
              <a:pPr>
                <a:defRPr/>
              </a:pPr>
              <a:t>24/04/2017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C25C37F-9E9A-4B5B-8127-0B140F6BA89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hyperlink" Target="http://www.presentationmagazin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hyperlink" Target="https://www.greenleaf.org/what-is-servant-leadersh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s://www.skipprichard.com/9-qualities-of-the-servant-lead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19672" y="332656"/>
            <a:ext cx="6149825" cy="3785652"/>
          </a:xfrm>
          <a:prstGeom prst="rect">
            <a:avLst/>
          </a:prstGeom>
          <a:noFill/>
        </p:spPr>
        <p:txBody>
          <a:bodyPr wrap="none">
            <a:spAutoFit/>
            <a:scene3d>
              <a:camera prst="perspectiveAbove"/>
              <a:lightRig rig="threePt" dir="t"/>
            </a:scene3d>
          </a:bodyPr>
          <a:lstStyle/>
          <a:p>
            <a:pPr algn="ctr" eaLnBrk="1" fontAlgn="auto" hangingPunct="1">
              <a:spcBef>
                <a:spcPts val="0"/>
              </a:spcBef>
              <a:spcAft>
                <a:spcPts val="0"/>
              </a:spcAft>
              <a:defRPr/>
            </a:pPr>
            <a:r>
              <a:rPr lang="en-GB" sz="6600" dirty="0" smtClean="0">
                <a:solidFill>
                  <a:schemeClr val="bg1"/>
                </a:solidFill>
                <a:latin typeface="+mn-lt"/>
                <a:cs typeface="+mn-cs"/>
              </a:rPr>
              <a:t>My Mother Went</a:t>
            </a:r>
          </a:p>
          <a:p>
            <a:pPr algn="ctr" eaLnBrk="1" fontAlgn="auto" hangingPunct="1">
              <a:spcBef>
                <a:spcPts val="0"/>
              </a:spcBef>
              <a:spcAft>
                <a:spcPts val="0"/>
              </a:spcAft>
              <a:defRPr/>
            </a:pPr>
            <a:r>
              <a:rPr lang="en-GB" sz="6600" dirty="0" smtClean="0">
                <a:solidFill>
                  <a:schemeClr val="bg1"/>
                </a:solidFill>
                <a:latin typeface="+mn-lt"/>
                <a:cs typeface="+mn-cs"/>
              </a:rPr>
              <a:t>To Vietnam:</a:t>
            </a:r>
          </a:p>
          <a:p>
            <a:pPr algn="ctr" eaLnBrk="1" fontAlgn="auto" hangingPunct="1">
              <a:spcBef>
                <a:spcPts val="0"/>
              </a:spcBef>
              <a:spcAft>
                <a:spcPts val="0"/>
              </a:spcAft>
              <a:defRPr/>
            </a:pPr>
            <a:r>
              <a:rPr lang="en-GB" sz="5400" dirty="0" smtClean="0">
                <a:solidFill>
                  <a:schemeClr val="bg1"/>
                </a:solidFill>
                <a:latin typeface="+mn-lt"/>
                <a:cs typeface="+mn-cs"/>
              </a:rPr>
              <a:t>Anecdotal Stories of </a:t>
            </a:r>
          </a:p>
          <a:p>
            <a:pPr algn="ctr" eaLnBrk="1" fontAlgn="auto" hangingPunct="1">
              <a:spcBef>
                <a:spcPts val="0"/>
              </a:spcBef>
              <a:spcAft>
                <a:spcPts val="0"/>
              </a:spcAft>
              <a:defRPr/>
            </a:pPr>
            <a:r>
              <a:rPr lang="en-GB" sz="5400" dirty="0" smtClean="0">
                <a:solidFill>
                  <a:schemeClr val="bg1"/>
                </a:solidFill>
                <a:latin typeface="+mn-lt"/>
                <a:cs typeface="+mn-cs"/>
              </a:rPr>
              <a:t>Servant Leadership</a:t>
            </a:r>
            <a:endParaRPr lang="en-GB" sz="5400" dirty="0">
              <a:solidFill>
                <a:schemeClr val="bg1"/>
              </a:solidFill>
              <a:latin typeface="+mn-lt"/>
              <a:cs typeface="+mn-cs"/>
            </a:endParaRPr>
          </a:p>
        </p:txBody>
      </p:sp>
      <p:sp>
        <p:nvSpPr>
          <p:cNvPr id="2" name="TextBox 1"/>
          <p:cNvSpPr txBox="1"/>
          <p:nvPr/>
        </p:nvSpPr>
        <p:spPr>
          <a:xfrm>
            <a:off x="2411760" y="5085184"/>
            <a:ext cx="3491405" cy="923330"/>
          </a:xfrm>
          <a:prstGeom prst="rect">
            <a:avLst/>
          </a:prstGeom>
          <a:noFill/>
        </p:spPr>
        <p:txBody>
          <a:bodyPr wrap="none" rtlCol="0">
            <a:spAutoFit/>
          </a:bodyPr>
          <a:lstStyle/>
          <a:p>
            <a:r>
              <a:rPr lang="en-US" dirty="0" smtClean="0">
                <a:solidFill>
                  <a:schemeClr val="bg1"/>
                </a:solidFill>
              </a:rPr>
              <a:t>Megan Seibel, RN, PhD</a:t>
            </a:r>
          </a:p>
          <a:p>
            <a:r>
              <a:rPr lang="en-US" dirty="0" err="1" smtClean="0">
                <a:solidFill>
                  <a:schemeClr val="bg1"/>
                </a:solidFill>
              </a:rPr>
              <a:t>McComas</a:t>
            </a:r>
            <a:r>
              <a:rPr lang="en-US" dirty="0" smtClean="0">
                <a:solidFill>
                  <a:schemeClr val="bg1"/>
                </a:solidFill>
              </a:rPr>
              <a:t> Staff Leadership Seminar</a:t>
            </a:r>
          </a:p>
          <a:p>
            <a:r>
              <a:rPr lang="en-US" dirty="0" smtClean="0">
                <a:solidFill>
                  <a:schemeClr val="bg1"/>
                </a:solidFill>
              </a:rPr>
              <a:t>April 26, 2017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98538" y="2492896"/>
            <a:ext cx="6279098"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641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2843808" y="1556792"/>
            <a:ext cx="3235424" cy="4853136"/>
          </a:xfrm>
          <a:prstGeom prst="rect">
            <a:avLst/>
          </a:prstGeom>
        </p:spPr>
      </p:pic>
    </p:spTree>
    <p:extLst>
      <p:ext uri="{BB962C8B-B14F-4D97-AF65-F5344CB8AC3E}">
        <p14:creationId xmlns:p14="http://schemas.microsoft.com/office/powerpoint/2010/main" val="147075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15616" y="2708920"/>
            <a:ext cx="7364645" cy="923330"/>
          </a:xfrm>
          <a:prstGeom prst="rect">
            <a:avLst/>
          </a:prstGeom>
          <a:noFill/>
        </p:spPr>
        <p:txBody>
          <a:bodyPr wrap="none">
            <a:spAutoFit/>
            <a:scene3d>
              <a:camera prst="perspectiveAbove"/>
              <a:lightRig rig="threePt" dir="t"/>
            </a:scene3d>
          </a:bodyPr>
          <a:lstStyle/>
          <a:p>
            <a:pPr eaLnBrk="1" fontAlgn="auto" hangingPunct="1">
              <a:spcBef>
                <a:spcPts val="0"/>
              </a:spcBef>
              <a:spcAft>
                <a:spcPts val="0"/>
              </a:spcAft>
              <a:defRPr/>
            </a:pPr>
            <a:r>
              <a:rPr lang="en-GB" sz="5400" dirty="0" smtClean="0">
                <a:solidFill>
                  <a:schemeClr val="tx1">
                    <a:lumMod val="85000"/>
                    <a:lumOff val="15000"/>
                  </a:schemeClr>
                </a:solidFill>
                <a:latin typeface="+mn-lt"/>
                <a:cs typeface="+mn-cs"/>
              </a:rPr>
              <a:t>Loving Banter and </a:t>
            </a:r>
            <a:r>
              <a:rPr lang="en-GB" sz="5400" dirty="0" err="1" smtClean="0">
                <a:solidFill>
                  <a:schemeClr val="tx1">
                    <a:lumMod val="85000"/>
                    <a:lumOff val="15000"/>
                  </a:schemeClr>
                </a:solidFill>
                <a:latin typeface="+mn-lt"/>
                <a:cs typeface="+mn-cs"/>
              </a:rPr>
              <a:t>Humor</a:t>
            </a:r>
            <a:endParaRPr lang="en-GB" sz="5400" dirty="0">
              <a:solidFill>
                <a:schemeClr val="tx1">
                  <a:lumMod val="85000"/>
                  <a:lumOff val="15000"/>
                </a:schemeClr>
              </a:solidFill>
              <a:latin typeface="+mn-lt"/>
              <a:cs typeface="+mn-cs"/>
            </a:endParaRPr>
          </a:p>
        </p:txBody>
      </p:sp>
    </p:spTree>
    <p:extLst>
      <p:ext uri="{BB962C8B-B14F-4D97-AF65-F5344CB8AC3E}">
        <p14:creationId xmlns:p14="http://schemas.microsoft.com/office/powerpoint/2010/main" val="113814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55660" y="2967335"/>
            <a:ext cx="2966581" cy="923330"/>
          </a:xfrm>
          <a:prstGeom prst="rect">
            <a:avLst/>
          </a:prstGeom>
          <a:noFill/>
        </p:spPr>
        <p:txBody>
          <a:bodyPr wrap="none">
            <a:spAutoFit/>
            <a:scene3d>
              <a:camera prst="perspectiveAbove"/>
              <a:lightRig rig="threePt" dir="t"/>
            </a:scene3d>
          </a:bodyPr>
          <a:lstStyle/>
          <a:p>
            <a:pPr eaLnBrk="1" fontAlgn="auto" hangingPunct="1">
              <a:spcBef>
                <a:spcPts val="0"/>
              </a:spcBef>
              <a:spcAft>
                <a:spcPts val="0"/>
              </a:spcAft>
              <a:defRPr/>
            </a:pPr>
            <a:r>
              <a:rPr lang="en-GB" sz="5400" dirty="0" smtClean="0">
                <a:solidFill>
                  <a:schemeClr val="tx1">
                    <a:lumMod val="85000"/>
                    <a:lumOff val="15000"/>
                  </a:schemeClr>
                </a:solidFill>
                <a:latin typeface="+mn-lt"/>
                <a:cs typeface="+mn-cs"/>
              </a:rPr>
              <a:t>Mega jefe</a:t>
            </a:r>
            <a:endParaRPr lang="en-GB" sz="5400" dirty="0">
              <a:solidFill>
                <a:schemeClr val="tx1">
                  <a:lumMod val="85000"/>
                  <a:lumOff val="15000"/>
                </a:schemeClr>
              </a:solidFill>
              <a:latin typeface="+mn-lt"/>
              <a:cs typeface="+mn-cs"/>
            </a:endParaRPr>
          </a:p>
        </p:txBody>
      </p:sp>
    </p:spTree>
    <p:extLst>
      <p:ext uri="{BB962C8B-B14F-4D97-AF65-F5344CB8AC3E}">
        <p14:creationId xmlns:p14="http://schemas.microsoft.com/office/powerpoint/2010/main" val="2083102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1340768"/>
            <a:ext cx="3880942" cy="4803146"/>
          </a:xfrm>
          <a:prstGeom prst="rect">
            <a:avLst/>
          </a:prstGeom>
        </p:spPr>
      </p:pic>
    </p:spTree>
    <p:extLst>
      <p:ext uri="{BB962C8B-B14F-4D97-AF65-F5344CB8AC3E}">
        <p14:creationId xmlns:p14="http://schemas.microsoft.com/office/powerpoint/2010/main" val="780250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7584" y="2204864"/>
            <a:ext cx="7776864" cy="4154984"/>
          </a:xfrm>
          <a:prstGeom prst="rect">
            <a:avLst/>
          </a:prstGeom>
          <a:noFill/>
        </p:spPr>
        <p:txBody>
          <a:bodyPr wrap="square">
            <a:spAutoFit/>
            <a:scene3d>
              <a:camera prst="perspectiveAbove"/>
              <a:lightRig rig="threePt" dir="t"/>
            </a:scene3d>
          </a:bodyPr>
          <a:lstStyle/>
          <a:p>
            <a:pPr marL="571500" indent="-571500" eaLnBrk="1" fontAlgn="auto" hangingPunct="1">
              <a:spcBef>
                <a:spcPts val="0"/>
              </a:spcBef>
              <a:spcAft>
                <a:spcPts val="0"/>
              </a:spcAft>
              <a:buFont typeface="Arial" charset="0"/>
              <a:buChar char="•"/>
              <a:defRPr/>
            </a:pPr>
            <a:r>
              <a:rPr lang="en-GB" sz="4400" dirty="0" smtClean="0">
                <a:solidFill>
                  <a:schemeClr val="tx1">
                    <a:lumMod val="85000"/>
                    <a:lumOff val="15000"/>
                  </a:schemeClr>
                </a:solidFill>
                <a:latin typeface="+mn-lt"/>
                <a:cs typeface="+mn-cs"/>
              </a:rPr>
              <a:t>Serenity to accept the things we cannot change</a:t>
            </a:r>
          </a:p>
          <a:p>
            <a:pPr marL="571500" indent="-571500" eaLnBrk="1" fontAlgn="auto" hangingPunct="1">
              <a:spcBef>
                <a:spcPts val="0"/>
              </a:spcBef>
              <a:spcAft>
                <a:spcPts val="0"/>
              </a:spcAft>
              <a:buFont typeface="Arial" charset="0"/>
              <a:buChar char="•"/>
              <a:defRPr/>
            </a:pPr>
            <a:r>
              <a:rPr lang="en-GB" sz="4400" dirty="0" smtClean="0">
                <a:solidFill>
                  <a:schemeClr val="tx1">
                    <a:lumMod val="85000"/>
                    <a:lumOff val="15000"/>
                  </a:schemeClr>
                </a:solidFill>
                <a:latin typeface="+mn-lt"/>
                <a:cs typeface="+mn-cs"/>
              </a:rPr>
              <a:t>Courage to change those we can</a:t>
            </a:r>
          </a:p>
          <a:p>
            <a:pPr marL="571500" indent="-571500" eaLnBrk="1" fontAlgn="auto" hangingPunct="1">
              <a:spcBef>
                <a:spcPts val="0"/>
              </a:spcBef>
              <a:spcAft>
                <a:spcPts val="0"/>
              </a:spcAft>
              <a:buFont typeface="Arial" charset="0"/>
              <a:buChar char="•"/>
              <a:defRPr/>
            </a:pPr>
            <a:r>
              <a:rPr lang="en-GB" sz="4400" dirty="0" smtClean="0">
                <a:solidFill>
                  <a:schemeClr val="tx1">
                    <a:lumMod val="85000"/>
                    <a:lumOff val="15000"/>
                  </a:schemeClr>
                </a:solidFill>
                <a:latin typeface="+mn-lt"/>
                <a:cs typeface="+mn-cs"/>
              </a:rPr>
              <a:t>Wisdom to know the difference</a:t>
            </a:r>
            <a:endParaRPr lang="en-GB" sz="4400" dirty="0">
              <a:solidFill>
                <a:schemeClr val="tx1">
                  <a:lumMod val="85000"/>
                  <a:lumOff val="15000"/>
                </a:schemeClr>
              </a:solidFill>
              <a:latin typeface="+mn-lt"/>
              <a:cs typeface="+mn-cs"/>
            </a:endParaRPr>
          </a:p>
        </p:txBody>
      </p:sp>
    </p:spTree>
    <p:extLst>
      <p:ext uri="{BB962C8B-B14F-4D97-AF65-F5344CB8AC3E}">
        <p14:creationId xmlns:p14="http://schemas.microsoft.com/office/powerpoint/2010/main" val="766503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03648" y="2492896"/>
            <a:ext cx="6840760" cy="3416320"/>
          </a:xfrm>
          <a:prstGeom prst="rect">
            <a:avLst/>
          </a:prstGeom>
          <a:noFill/>
        </p:spPr>
        <p:txBody>
          <a:bodyPr wrap="square">
            <a:spAutoFit/>
            <a:scene3d>
              <a:camera prst="perspectiveAbove"/>
              <a:lightRig rig="threePt" dir="t"/>
            </a:scene3d>
          </a:bodyPr>
          <a:lstStyle/>
          <a:p>
            <a:pPr algn="ctr" eaLnBrk="1" fontAlgn="auto" hangingPunct="1">
              <a:spcBef>
                <a:spcPts val="0"/>
              </a:spcBef>
              <a:spcAft>
                <a:spcPts val="0"/>
              </a:spcAft>
              <a:defRPr/>
            </a:pPr>
            <a:r>
              <a:rPr lang="en-GB" sz="5400" dirty="0" smtClean="0">
                <a:solidFill>
                  <a:schemeClr val="tx1">
                    <a:lumMod val="85000"/>
                    <a:lumOff val="15000"/>
                  </a:schemeClr>
                </a:solidFill>
                <a:latin typeface="+mn-lt"/>
                <a:cs typeface="+mn-cs"/>
              </a:rPr>
              <a:t>The Value of </a:t>
            </a:r>
          </a:p>
          <a:p>
            <a:pPr algn="ctr" eaLnBrk="1" fontAlgn="auto" hangingPunct="1">
              <a:spcBef>
                <a:spcPts val="0"/>
              </a:spcBef>
              <a:spcAft>
                <a:spcPts val="0"/>
              </a:spcAft>
              <a:defRPr/>
            </a:pPr>
            <a:r>
              <a:rPr lang="en-GB" sz="5400" dirty="0" smtClean="0">
                <a:solidFill>
                  <a:schemeClr val="tx1">
                    <a:lumMod val="85000"/>
                    <a:lumOff val="15000"/>
                  </a:schemeClr>
                </a:solidFill>
                <a:latin typeface="+mn-lt"/>
                <a:cs typeface="+mn-cs"/>
              </a:rPr>
              <a:t>Cognitive Diversity</a:t>
            </a:r>
            <a:r>
              <a:rPr lang="en-GB" sz="5400" dirty="0">
                <a:solidFill>
                  <a:schemeClr val="tx1">
                    <a:lumMod val="85000"/>
                    <a:lumOff val="15000"/>
                  </a:schemeClr>
                </a:solidFill>
                <a:latin typeface="+mn-lt"/>
                <a:cs typeface="+mn-cs"/>
              </a:rPr>
              <a:t> </a:t>
            </a:r>
            <a:r>
              <a:rPr lang="en-GB" sz="5400" dirty="0" smtClean="0">
                <a:solidFill>
                  <a:schemeClr val="tx1">
                    <a:lumMod val="85000"/>
                    <a:lumOff val="15000"/>
                  </a:schemeClr>
                </a:solidFill>
                <a:latin typeface="+mn-lt"/>
                <a:cs typeface="+mn-cs"/>
              </a:rPr>
              <a:t>      in a </a:t>
            </a:r>
          </a:p>
          <a:p>
            <a:pPr algn="ctr" eaLnBrk="1" fontAlgn="auto" hangingPunct="1">
              <a:spcBef>
                <a:spcPts val="0"/>
              </a:spcBef>
              <a:spcAft>
                <a:spcPts val="0"/>
              </a:spcAft>
              <a:defRPr/>
            </a:pPr>
            <a:r>
              <a:rPr lang="en-GB" sz="5400" dirty="0" smtClean="0">
                <a:solidFill>
                  <a:schemeClr val="tx1">
                    <a:lumMod val="85000"/>
                    <a:lumOff val="15000"/>
                  </a:schemeClr>
                </a:solidFill>
                <a:latin typeface="+mn-lt"/>
                <a:cs typeface="+mn-cs"/>
              </a:rPr>
              <a:t>Complex</a:t>
            </a:r>
            <a:r>
              <a:rPr lang="en-GB" sz="5400" dirty="0">
                <a:solidFill>
                  <a:schemeClr val="tx1">
                    <a:lumMod val="85000"/>
                    <a:lumOff val="15000"/>
                  </a:schemeClr>
                </a:solidFill>
                <a:latin typeface="+mn-lt"/>
                <a:cs typeface="+mn-cs"/>
              </a:rPr>
              <a:t> </a:t>
            </a:r>
            <a:r>
              <a:rPr lang="en-GB" sz="5400" dirty="0" smtClean="0">
                <a:solidFill>
                  <a:schemeClr val="tx1">
                    <a:lumMod val="85000"/>
                    <a:lumOff val="15000"/>
                  </a:schemeClr>
                </a:solidFill>
                <a:latin typeface="+mn-lt"/>
                <a:cs typeface="+mn-cs"/>
              </a:rPr>
              <a:t>World</a:t>
            </a:r>
          </a:p>
        </p:txBody>
      </p:sp>
    </p:spTree>
    <p:extLst>
      <p:ext uri="{BB962C8B-B14F-4D97-AF65-F5344CB8AC3E}">
        <p14:creationId xmlns:p14="http://schemas.microsoft.com/office/powerpoint/2010/main" val="200712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23920" y="2780928"/>
            <a:ext cx="3296159" cy="2431435"/>
          </a:xfrm>
          <a:prstGeom prst="rect">
            <a:avLst/>
          </a:prstGeom>
          <a:noFill/>
        </p:spPr>
        <p:txBody>
          <a:bodyPr wrap="none">
            <a:spAutoFit/>
            <a:scene3d>
              <a:camera prst="perspectiveAbove"/>
              <a:lightRig rig="threePt" dir="t"/>
            </a:scene3d>
          </a:bodyPr>
          <a:lstStyle/>
          <a:p>
            <a:pPr algn="ctr" eaLnBrk="1" fontAlgn="auto" hangingPunct="1">
              <a:spcBef>
                <a:spcPts val="0"/>
              </a:spcBef>
              <a:spcAft>
                <a:spcPts val="0"/>
              </a:spcAft>
              <a:defRPr/>
            </a:pPr>
            <a:r>
              <a:rPr lang="en-GB" sz="5400" dirty="0" smtClean="0">
                <a:solidFill>
                  <a:schemeClr val="tx1">
                    <a:lumMod val="85000"/>
                    <a:lumOff val="15000"/>
                  </a:schemeClr>
                </a:solidFill>
                <a:latin typeface="+mn-lt"/>
                <a:cs typeface="+mn-cs"/>
              </a:rPr>
              <a:t>Thank You!</a:t>
            </a:r>
          </a:p>
          <a:p>
            <a:pPr algn="ctr" eaLnBrk="1" fontAlgn="auto" hangingPunct="1">
              <a:spcBef>
                <a:spcPts val="0"/>
              </a:spcBef>
              <a:spcAft>
                <a:spcPts val="0"/>
              </a:spcAft>
              <a:defRPr/>
            </a:pPr>
            <a:endParaRPr lang="en-GB" sz="5400" dirty="0">
              <a:solidFill>
                <a:schemeClr val="tx1">
                  <a:lumMod val="85000"/>
                  <a:lumOff val="15000"/>
                </a:schemeClr>
              </a:solidFill>
              <a:latin typeface="+mn-lt"/>
              <a:cs typeface="+mn-cs"/>
            </a:endParaRPr>
          </a:p>
          <a:p>
            <a:pPr algn="ctr" eaLnBrk="1" fontAlgn="auto" hangingPunct="1">
              <a:spcBef>
                <a:spcPts val="0"/>
              </a:spcBef>
              <a:spcAft>
                <a:spcPts val="0"/>
              </a:spcAft>
              <a:defRPr/>
            </a:pPr>
            <a:r>
              <a:rPr lang="en-GB" sz="4400" dirty="0" smtClean="0">
                <a:solidFill>
                  <a:schemeClr val="tx1">
                    <a:lumMod val="85000"/>
                    <a:lumOff val="15000"/>
                  </a:schemeClr>
                </a:solidFill>
                <a:latin typeface="+mn-lt"/>
                <a:cs typeface="+mn-cs"/>
              </a:rPr>
              <a:t>The End</a:t>
            </a:r>
            <a:endParaRPr lang="en-GB" sz="4400" dirty="0">
              <a:solidFill>
                <a:schemeClr val="tx1">
                  <a:lumMod val="85000"/>
                  <a:lumOff val="15000"/>
                </a:schemeClr>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71800" y="2924944"/>
            <a:ext cx="3941144" cy="769441"/>
          </a:xfrm>
          <a:prstGeom prst="rect">
            <a:avLst/>
          </a:prstGeom>
          <a:noFill/>
        </p:spPr>
        <p:txBody>
          <a:bodyPr wrap="none" rtlCol="0">
            <a:spAutoFit/>
          </a:bodyPr>
          <a:lstStyle/>
          <a:p>
            <a:r>
              <a:rPr lang="en-US" sz="4400" dirty="0" err="1" smtClean="0">
                <a:solidFill>
                  <a:schemeClr val="bg1"/>
                </a:solidFill>
              </a:rPr>
              <a:t>mseibel@vt.edu</a:t>
            </a:r>
            <a:endParaRPr lang="en-US" sz="4400" dirty="0">
              <a:solidFill>
                <a:schemeClr val="bg1"/>
              </a:solidFill>
            </a:endParaRPr>
          </a:p>
        </p:txBody>
      </p:sp>
      <p:sp>
        <p:nvSpPr>
          <p:cNvPr id="3" name="TextBox 2"/>
          <p:cNvSpPr txBox="1"/>
          <p:nvPr/>
        </p:nvSpPr>
        <p:spPr>
          <a:xfrm>
            <a:off x="1115616" y="6309320"/>
            <a:ext cx="6806992" cy="369332"/>
          </a:xfrm>
          <a:prstGeom prst="rect">
            <a:avLst/>
          </a:prstGeom>
          <a:noFill/>
        </p:spPr>
        <p:txBody>
          <a:bodyPr wrap="none" rtlCol="0">
            <a:spAutoFit/>
          </a:bodyPr>
          <a:lstStyle/>
          <a:p>
            <a:r>
              <a:rPr lang="en-US" dirty="0" smtClean="0">
                <a:solidFill>
                  <a:schemeClr val="bg1"/>
                </a:solidFill>
              </a:rPr>
              <a:t>Presentation template credit to: </a:t>
            </a:r>
            <a:r>
              <a:rPr lang="en-GB" altLang="en-US" b="1" dirty="0">
                <a:solidFill>
                  <a:schemeClr val="bg1"/>
                </a:solidFill>
                <a:latin typeface="Arial" panose="020B0604020202020204" pitchFamily="34" charset="0"/>
                <a:hlinkClick r:id="rId3"/>
              </a:rPr>
              <a:t>www.presentationmagazine.com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22933" y="1305341"/>
            <a:ext cx="6533443" cy="5078313"/>
          </a:xfrm>
          <a:prstGeom prst="rect">
            <a:avLst/>
          </a:prstGeom>
          <a:noFill/>
        </p:spPr>
        <p:txBody>
          <a:bodyPr wrap="square">
            <a:spAutoFit/>
            <a:scene3d>
              <a:camera prst="perspectiveAbove"/>
              <a:lightRig rig="threePt" dir="t"/>
            </a:scene3d>
          </a:bodyPr>
          <a:lstStyle/>
          <a:p>
            <a:pPr marL="685800" indent="-685800" eaLnBrk="1" fontAlgn="auto" hangingPunct="1">
              <a:spcBef>
                <a:spcPts val="0"/>
              </a:spcBef>
              <a:spcAft>
                <a:spcPts val="0"/>
              </a:spcAft>
              <a:buFont typeface="Arial" charset="0"/>
              <a:buChar char="•"/>
              <a:defRPr/>
            </a:pPr>
            <a:r>
              <a:rPr lang="en-GB" sz="5400" dirty="0" smtClean="0">
                <a:solidFill>
                  <a:schemeClr val="tx1">
                    <a:lumMod val="85000"/>
                    <a:lumOff val="15000"/>
                  </a:schemeClr>
                </a:solidFill>
                <a:latin typeface="+mn-lt"/>
                <a:cs typeface="+mn-cs"/>
              </a:rPr>
              <a:t>Leadership for Others</a:t>
            </a:r>
          </a:p>
          <a:p>
            <a:pPr marL="685800" indent="-685800" eaLnBrk="1" fontAlgn="auto" hangingPunct="1">
              <a:spcBef>
                <a:spcPts val="0"/>
              </a:spcBef>
              <a:spcAft>
                <a:spcPts val="0"/>
              </a:spcAft>
              <a:buFont typeface="Arial" charset="0"/>
              <a:buChar char="•"/>
              <a:defRPr/>
            </a:pPr>
            <a:r>
              <a:rPr lang="en-GB" sz="5400" dirty="0" smtClean="0">
                <a:solidFill>
                  <a:schemeClr val="tx1">
                    <a:lumMod val="85000"/>
                    <a:lumOff val="15000"/>
                  </a:schemeClr>
                </a:solidFill>
                <a:latin typeface="+mn-lt"/>
                <a:cs typeface="+mn-cs"/>
              </a:rPr>
              <a:t>Guidance of Others</a:t>
            </a:r>
          </a:p>
          <a:p>
            <a:pPr marL="685800" indent="-685800" eaLnBrk="1" fontAlgn="auto" hangingPunct="1">
              <a:spcBef>
                <a:spcPts val="0"/>
              </a:spcBef>
              <a:spcAft>
                <a:spcPts val="0"/>
              </a:spcAft>
              <a:buFont typeface="Arial" charset="0"/>
              <a:buChar char="•"/>
              <a:defRPr/>
            </a:pPr>
            <a:r>
              <a:rPr lang="en-GB" sz="5400" dirty="0" smtClean="0">
                <a:solidFill>
                  <a:schemeClr val="tx1">
                    <a:lumMod val="85000"/>
                    <a:lumOff val="15000"/>
                  </a:schemeClr>
                </a:solidFill>
                <a:latin typeface="+mn-lt"/>
                <a:cs typeface="+mn-cs"/>
              </a:rPr>
              <a:t>Care and Concern for </a:t>
            </a:r>
            <a:r>
              <a:rPr lang="en-GB" sz="5400" dirty="0">
                <a:solidFill>
                  <a:schemeClr val="tx1">
                    <a:lumMod val="85000"/>
                    <a:lumOff val="15000"/>
                  </a:schemeClr>
                </a:solidFill>
                <a:latin typeface="+mn-lt"/>
                <a:cs typeface="+mn-cs"/>
              </a:rPr>
              <a:t>t</a:t>
            </a:r>
            <a:r>
              <a:rPr lang="en-GB" sz="5400" dirty="0" smtClean="0">
                <a:solidFill>
                  <a:schemeClr val="tx1">
                    <a:lumMod val="85000"/>
                    <a:lumOff val="15000"/>
                  </a:schemeClr>
                </a:solidFill>
                <a:latin typeface="+mn-lt"/>
                <a:cs typeface="+mn-cs"/>
              </a:rPr>
              <a:t>he Betterment of Others</a:t>
            </a:r>
          </a:p>
        </p:txBody>
      </p:sp>
    </p:spTree>
    <p:extLst>
      <p:ext uri="{BB962C8B-B14F-4D97-AF65-F5344CB8AC3E}">
        <p14:creationId xmlns:p14="http://schemas.microsoft.com/office/powerpoint/2010/main" val="1188016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7544" y="828868"/>
            <a:ext cx="3823320" cy="4708981"/>
          </a:xfrm>
          <a:prstGeom prst="rect">
            <a:avLst/>
          </a:prstGeom>
          <a:noFill/>
        </p:spPr>
        <p:txBody>
          <a:bodyPr wrap="square">
            <a:spAutoFit/>
            <a:scene3d>
              <a:camera prst="perspectiveAbove"/>
              <a:lightRig rig="threePt" dir="t"/>
            </a:scene3d>
          </a:bodyPr>
          <a:lstStyle/>
          <a:p>
            <a:r>
              <a:rPr lang="en-US" sz="2000" dirty="0"/>
              <a:t>“The servant-leader is servant first… It begins with the natural feeling that one wants to serve, to serve first. Then conscious choice brings one to aspire to lead. That person is sharply different from one who is leader first, perhaps because of the need to assuage an unusual power drive or to acquire material possessions…The leader-first and the servant-first are two extreme types. Between them there are shadings and blends that are part of the infinite variety of human nature.</a:t>
            </a:r>
          </a:p>
        </p:txBody>
      </p:sp>
      <p:sp>
        <p:nvSpPr>
          <p:cNvPr id="5" name="TextBox 4"/>
          <p:cNvSpPr txBox="1"/>
          <p:nvPr/>
        </p:nvSpPr>
        <p:spPr>
          <a:xfrm>
            <a:off x="4932040" y="852308"/>
            <a:ext cx="3816423" cy="4093428"/>
          </a:xfrm>
          <a:prstGeom prst="rect">
            <a:avLst/>
          </a:prstGeom>
          <a:noFill/>
        </p:spPr>
        <p:txBody>
          <a:bodyPr wrap="square">
            <a:spAutoFit/>
            <a:scene3d>
              <a:camera prst="perspectiveAbove"/>
              <a:lightRig rig="threePt" dir="t"/>
            </a:scene3d>
          </a:bodyPr>
          <a:lstStyle/>
          <a:p>
            <a:r>
              <a:rPr lang="en-US" sz="2000" dirty="0"/>
              <a:t>A servant-leader focuses primarily on the growth and well-being of people and the communities to which they belong. While traditional leadership generally involves the accumulation and exercise of power by one at the “top of the pyramid,” servant leadership is different. The servant-leader shares power, puts the needs of others first and helps people develop and perform as highly as possible.</a:t>
            </a:r>
          </a:p>
        </p:txBody>
      </p:sp>
      <p:sp>
        <p:nvSpPr>
          <p:cNvPr id="2" name="TextBox 1"/>
          <p:cNvSpPr txBox="1"/>
          <p:nvPr/>
        </p:nvSpPr>
        <p:spPr>
          <a:xfrm>
            <a:off x="5148063" y="5733256"/>
            <a:ext cx="3600399" cy="553998"/>
          </a:xfrm>
          <a:prstGeom prst="rect">
            <a:avLst/>
          </a:prstGeom>
          <a:noFill/>
        </p:spPr>
        <p:txBody>
          <a:bodyPr wrap="square" rtlCol="0">
            <a:spAutoFit/>
          </a:bodyPr>
          <a:lstStyle/>
          <a:p>
            <a:r>
              <a:rPr lang="en-US" sz="1200" u="sng" dirty="0">
                <a:hlinkClick r:id="rId3"/>
              </a:rPr>
              <a:t>https://www.greenleaf.org/what-is-servant-leadership/</a:t>
            </a:r>
            <a:endParaRPr lang="en-US" sz="1200"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390" y="890363"/>
            <a:ext cx="5077219" cy="5509322"/>
          </a:xfrm>
          <a:prstGeom prst="rect">
            <a:avLst/>
          </a:prstGeom>
        </p:spPr>
      </p:pic>
    </p:spTree>
    <p:extLst>
      <p:ext uri="{BB962C8B-B14F-4D97-AF65-F5344CB8AC3E}">
        <p14:creationId xmlns:p14="http://schemas.microsoft.com/office/powerpoint/2010/main" val="2014687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59632" y="980728"/>
            <a:ext cx="6957354" cy="6463308"/>
          </a:xfrm>
          <a:prstGeom prst="rect">
            <a:avLst/>
          </a:prstGeom>
          <a:noFill/>
        </p:spPr>
        <p:txBody>
          <a:bodyPr wrap="none">
            <a:spAutoFit/>
            <a:scene3d>
              <a:camera prst="perspectiveAbove"/>
              <a:lightRig rig="threePt" dir="t"/>
            </a:scene3d>
          </a:bodyPr>
          <a:lstStyle/>
          <a:p>
            <a:r>
              <a:rPr lang="en-US" sz="4000" i="1" dirty="0"/>
              <a:t>9 Qualities of the Servant </a:t>
            </a:r>
            <a:r>
              <a:rPr lang="en-US" sz="4000" i="1" dirty="0" smtClean="0"/>
              <a:t>Leader</a:t>
            </a:r>
          </a:p>
          <a:p>
            <a:endParaRPr lang="en-US" sz="4000" dirty="0"/>
          </a:p>
          <a:p>
            <a:r>
              <a:rPr lang="en-US" sz="2400" dirty="0"/>
              <a:t>1: Values diverse </a:t>
            </a:r>
            <a:r>
              <a:rPr lang="en-US" sz="2400" dirty="0" smtClean="0"/>
              <a:t>opinions</a:t>
            </a:r>
            <a:endParaRPr lang="en-US" sz="2400" dirty="0"/>
          </a:p>
          <a:p>
            <a:r>
              <a:rPr lang="en-US" sz="2400" dirty="0"/>
              <a:t>2: Cultivates a culture of trust</a:t>
            </a:r>
          </a:p>
          <a:p>
            <a:r>
              <a:rPr lang="en-US" sz="2400" dirty="0"/>
              <a:t>3: Develops other leaders</a:t>
            </a:r>
          </a:p>
          <a:p>
            <a:r>
              <a:rPr lang="en-US" sz="2400" dirty="0"/>
              <a:t>4: Helps people with life issues</a:t>
            </a:r>
          </a:p>
          <a:p>
            <a:r>
              <a:rPr lang="en-US" sz="2400" dirty="0"/>
              <a:t>5: Encourages</a:t>
            </a:r>
          </a:p>
          <a:p>
            <a:r>
              <a:rPr lang="en-US" sz="2400" dirty="0"/>
              <a:t>6: Sells instead of tells</a:t>
            </a:r>
          </a:p>
          <a:p>
            <a:r>
              <a:rPr lang="en-US" sz="2400" dirty="0"/>
              <a:t>7: Thinks you, not me</a:t>
            </a:r>
          </a:p>
          <a:p>
            <a:r>
              <a:rPr lang="en-US" sz="2400" dirty="0"/>
              <a:t>8: Thinks long-term</a:t>
            </a:r>
          </a:p>
          <a:p>
            <a:r>
              <a:rPr lang="en-US" sz="2400" dirty="0"/>
              <a:t>9: Acts with </a:t>
            </a:r>
            <a:r>
              <a:rPr lang="en-US" sz="2400" dirty="0" smtClean="0"/>
              <a:t>humility</a:t>
            </a:r>
          </a:p>
          <a:p>
            <a:endParaRPr lang="en-US" sz="2400" b="1" dirty="0"/>
          </a:p>
          <a:p>
            <a:endParaRPr lang="en-US" sz="2400" dirty="0"/>
          </a:p>
          <a:p>
            <a:r>
              <a:rPr lang="en-US" sz="1600" u="sng" dirty="0">
                <a:hlinkClick r:id="rId3"/>
              </a:rPr>
              <a:t>https://www.skipprichard.com/9-qualities-of-the-servant-leader/</a:t>
            </a:r>
            <a:endParaRPr lang="en-US" sz="1600" dirty="0"/>
          </a:p>
          <a:p>
            <a:pPr eaLnBrk="1" fontAlgn="auto" hangingPunct="1">
              <a:spcBef>
                <a:spcPts val="0"/>
              </a:spcBef>
              <a:spcAft>
                <a:spcPts val="0"/>
              </a:spcAft>
              <a:defRPr/>
            </a:pPr>
            <a:endParaRPr lang="en-GB" sz="5400" dirty="0">
              <a:solidFill>
                <a:schemeClr val="tx1">
                  <a:lumMod val="85000"/>
                  <a:lumOff val="15000"/>
                </a:schemeClr>
              </a:solidFill>
              <a:latin typeface="+mn-lt"/>
              <a:cs typeface="+mn-cs"/>
            </a:endParaRPr>
          </a:p>
        </p:txBody>
      </p:sp>
    </p:spTree>
    <p:extLst>
      <p:ext uri="{BB962C8B-B14F-4D97-AF65-F5344CB8AC3E}">
        <p14:creationId xmlns:p14="http://schemas.microsoft.com/office/powerpoint/2010/main" val="1445382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94259" y="1196752"/>
            <a:ext cx="335548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0556" y="6126804"/>
            <a:ext cx="7022885" cy="276999"/>
          </a:xfrm>
          <a:prstGeom prst="rect">
            <a:avLst/>
          </a:prstGeom>
          <a:noFill/>
        </p:spPr>
        <p:txBody>
          <a:bodyPr wrap="none" rtlCol="0">
            <a:spAutoFit/>
          </a:bodyPr>
          <a:lstStyle/>
          <a:p>
            <a:r>
              <a:rPr lang="en-US" sz="1200" dirty="0"/>
              <a:t>https://s-media-cache-ak0.pinimg.com/236x/12/fa/80/12fa8099c99c91d387bc75a22d92944a.jpg?noindex=1</a:t>
            </a:r>
          </a:p>
        </p:txBody>
      </p:sp>
    </p:spTree>
    <p:extLst>
      <p:ext uri="{BB962C8B-B14F-4D97-AF65-F5344CB8AC3E}">
        <p14:creationId xmlns:p14="http://schemas.microsoft.com/office/powerpoint/2010/main" val="1138760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75656" y="2780928"/>
            <a:ext cx="6767302" cy="923330"/>
          </a:xfrm>
          <a:prstGeom prst="rect">
            <a:avLst/>
          </a:prstGeom>
          <a:noFill/>
        </p:spPr>
        <p:txBody>
          <a:bodyPr wrap="none">
            <a:spAutoFit/>
            <a:scene3d>
              <a:camera prst="perspectiveAbove"/>
              <a:lightRig rig="threePt" dir="t"/>
            </a:scene3d>
          </a:bodyPr>
          <a:lstStyle/>
          <a:p>
            <a:pPr eaLnBrk="1" fontAlgn="auto" hangingPunct="1">
              <a:spcBef>
                <a:spcPts val="0"/>
              </a:spcBef>
              <a:spcAft>
                <a:spcPts val="0"/>
              </a:spcAft>
              <a:defRPr/>
            </a:pPr>
            <a:r>
              <a:rPr lang="en-GB" sz="5400" smtClean="0">
                <a:solidFill>
                  <a:schemeClr val="tx1">
                    <a:lumMod val="85000"/>
                    <a:lumOff val="15000"/>
                  </a:schemeClr>
                </a:solidFill>
                <a:latin typeface="+mn-lt"/>
                <a:cs typeface="+mn-cs"/>
              </a:rPr>
              <a:t>You Are Perfect Enough</a:t>
            </a:r>
            <a:endParaRPr lang="en-GB" sz="5400" dirty="0">
              <a:solidFill>
                <a:schemeClr val="tx1">
                  <a:lumMod val="85000"/>
                  <a:lumOff val="15000"/>
                </a:schemeClr>
              </a:solidFill>
              <a:latin typeface="+mn-lt"/>
              <a:cs typeface="+mn-cs"/>
            </a:endParaRPr>
          </a:p>
        </p:txBody>
      </p:sp>
    </p:spTree>
    <p:extLst>
      <p:ext uri="{BB962C8B-B14F-4D97-AF65-F5344CB8AC3E}">
        <p14:creationId xmlns:p14="http://schemas.microsoft.com/office/powerpoint/2010/main" val="442908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979172"/>
            <a:ext cx="4392488" cy="5559836"/>
          </a:xfrm>
          <a:prstGeom prst="rect">
            <a:avLst/>
          </a:prstGeom>
        </p:spPr>
      </p:pic>
    </p:spTree>
    <p:extLst>
      <p:ext uri="{BB962C8B-B14F-4D97-AF65-F5344CB8AC3E}">
        <p14:creationId xmlns:p14="http://schemas.microsoft.com/office/powerpoint/2010/main" val="1832804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91880" y="2967335"/>
            <a:ext cx="2508507" cy="923330"/>
          </a:xfrm>
          <a:prstGeom prst="rect">
            <a:avLst/>
          </a:prstGeom>
          <a:noFill/>
        </p:spPr>
        <p:txBody>
          <a:bodyPr wrap="none">
            <a:spAutoFit/>
            <a:scene3d>
              <a:camera prst="perspectiveAbove"/>
              <a:lightRig rig="threePt" dir="t"/>
            </a:scene3d>
          </a:bodyPr>
          <a:lstStyle/>
          <a:p>
            <a:pPr eaLnBrk="1" fontAlgn="auto" hangingPunct="1">
              <a:spcBef>
                <a:spcPts val="0"/>
              </a:spcBef>
              <a:spcAft>
                <a:spcPts val="0"/>
              </a:spcAft>
              <a:defRPr/>
            </a:pPr>
            <a:r>
              <a:rPr lang="en-GB" sz="5400" dirty="0" smtClean="0">
                <a:solidFill>
                  <a:schemeClr val="tx1">
                    <a:lumMod val="85000"/>
                    <a:lumOff val="15000"/>
                  </a:schemeClr>
                </a:solidFill>
                <a:latin typeface="+mn-lt"/>
                <a:cs typeface="+mn-cs"/>
              </a:rPr>
              <a:t>Stephen</a:t>
            </a:r>
            <a:endParaRPr lang="en-GB" sz="5400" dirty="0">
              <a:solidFill>
                <a:schemeClr val="tx1">
                  <a:lumMod val="85000"/>
                  <a:lumOff val="15000"/>
                </a:schemeClr>
              </a:solidFill>
              <a:latin typeface="+mn-lt"/>
              <a:cs typeface="+mn-cs"/>
            </a:endParaRPr>
          </a:p>
        </p:txBody>
      </p:sp>
    </p:spTree>
    <p:extLst>
      <p:ext uri="{BB962C8B-B14F-4D97-AF65-F5344CB8AC3E}">
        <p14:creationId xmlns:p14="http://schemas.microsoft.com/office/powerpoint/2010/main" val="2097212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265</Words>
  <Application>Microsoft Macintosh PowerPoint</Application>
  <PresentationFormat>On-screen Show (4:3)</PresentationFormat>
  <Paragraphs>45</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PowerPoint Presentation</dc:title>
  <dc:creator>Windows User</dc:creator>
  <cp:lastModifiedBy>Seibel, Megan</cp:lastModifiedBy>
  <cp:revision>19</cp:revision>
  <cp:lastPrinted>2017-04-24T03:25:03Z</cp:lastPrinted>
  <dcterms:created xsi:type="dcterms:W3CDTF">2011-05-25T13:55:52Z</dcterms:created>
  <dcterms:modified xsi:type="dcterms:W3CDTF">2017-04-24T16:07:48Z</dcterms:modified>
</cp:coreProperties>
</file>